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sldIdLst>
    <p:sldId id="256" r:id="rId2"/>
    <p:sldId id="257" r:id="rId3"/>
    <p:sldId id="259" r:id="rId4"/>
    <p:sldId id="258" r:id="rId5"/>
    <p:sldId id="260" r:id="rId6"/>
    <p:sldId id="261" r:id="rId7"/>
    <p:sldId id="264" r:id="rId8"/>
    <p:sldId id="265" r:id="rId9"/>
    <p:sldId id="266" r:id="rId10"/>
    <p:sldId id="267" r:id="rId11"/>
    <p:sldId id="268" r:id="rId12"/>
    <p:sldId id="269" r:id="rId13"/>
    <p:sldId id="270" r:id="rId14"/>
    <p:sldId id="263" r:id="rId15"/>
    <p:sldId id="272" r:id="rId16"/>
    <p:sldId id="273" r:id="rId17"/>
    <p:sldId id="275" r:id="rId18"/>
    <p:sldId id="276" r:id="rId19"/>
    <p:sldId id="277" r:id="rId20"/>
    <p:sldId id="283" r:id="rId21"/>
    <p:sldId id="278" r:id="rId22"/>
    <p:sldId id="280" r:id="rId23"/>
    <p:sldId id="281" r:id="rId24"/>
    <p:sldId id="282" r:id="rId25"/>
    <p:sldId id="262" r:id="rId26"/>
    <p:sldId id="284" r:id="rId27"/>
    <p:sldId id="285" r:id="rId28"/>
    <p:sldId id="303" r:id="rId29"/>
    <p:sldId id="286" r:id="rId30"/>
    <p:sldId id="287" r:id="rId31"/>
    <p:sldId id="288" r:id="rId32"/>
    <p:sldId id="290" r:id="rId33"/>
    <p:sldId id="292" r:id="rId34"/>
    <p:sldId id="293" r:id="rId35"/>
    <p:sldId id="294" r:id="rId36"/>
    <p:sldId id="295" r:id="rId37"/>
    <p:sldId id="296" r:id="rId38"/>
    <p:sldId id="297" r:id="rId39"/>
    <p:sldId id="298" r:id="rId40"/>
    <p:sldId id="299" r:id="rId41"/>
    <p:sldId id="300" r:id="rId42"/>
    <p:sldId id="302" r:id="rId43"/>
    <p:sldId id="301" r:id="rId44"/>
    <p:sldId id="305" r:id="rId45"/>
    <p:sldId id="307" r:id="rId46"/>
    <p:sldId id="308"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36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0BBD9-73A9-5847-A300-4ED3BD029C64}" type="datetimeFigureOut">
              <a:rPr lang="en-US" smtClean="0"/>
              <a:t>10/23/16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BA062-F670-8549-A348-4030DDB45AB1}" type="slidenum">
              <a:rPr lang="en-US" smtClean="0"/>
              <a:t>‹#›</a:t>
            </a:fld>
            <a:endParaRPr lang="en-US" dirty="0"/>
          </a:p>
        </p:txBody>
      </p:sp>
    </p:spTree>
    <p:extLst>
      <p:ext uri="{BB962C8B-B14F-4D97-AF65-F5344CB8AC3E}">
        <p14:creationId xmlns:p14="http://schemas.microsoft.com/office/powerpoint/2010/main" val="24507690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BA062-F670-8549-A348-4030DDB45AB1}" type="slidenum">
              <a:rPr lang="en-US" smtClean="0"/>
              <a:t>15</a:t>
            </a:fld>
            <a:endParaRPr lang="en-US" dirty="0"/>
          </a:p>
        </p:txBody>
      </p:sp>
    </p:spTree>
    <p:extLst>
      <p:ext uri="{BB962C8B-B14F-4D97-AF65-F5344CB8AC3E}">
        <p14:creationId xmlns:p14="http://schemas.microsoft.com/office/powerpoint/2010/main" val="680769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wireframeOverlay-Home.png"/>
          <p:cNvPicPr>
            <a:picLocks noChangeAspect="1"/>
          </p:cNvPicPr>
          <p:nvPr/>
        </p:nvPicPr>
        <p:blipFill>
          <a:blip r:embed="rId2"/>
          <a:srcRect t="-93973"/>
          <a:stretch>
            <a:fillRect/>
          </a:stretch>
        </p:blipFill>
        <p:spPr>
          <a:xfrm>
            <a:off x="179294" y="1183341"/>
            <a:ext cx="8787384" cy="5276725"/>
          </a:xfrm>
          <a:prstGeom prst="rect">
            <a:avLst/>
          </a:prstGeom>
          <a:gradFill>
            <a:gsLst>
              <a:gs pos="0">
                <a:schemeClr val="tx2"/>
              </a:gs>
              <a:gs pos="100000">
                <a:schemeClr val="bg2"/>
              </a:gs>
            </a:gsLst>
            <a:lin ang="5400000" scaled="0"/>
          </a:gradFill>
        </p:spPr>
      </p:pic>
      <p:sp>
        <p:nvSpPr>
          <p:cNvPr id="2" name="Title 1"/>
          <p:cNvSpPr>
            <a:spLocks noGrp="1"/>
          </p:cNvSpPr>
          <p:nvPr>
            <p:ph type="ctrTitle"/>
          </p:nvPr>
        </p:nvSpPr>
        <p:spPr>
          <a:xfrm>
            <a:off x="417513" y="2168338"/>
            <a:ext cx="8307387" cy="1619250"/>
          </a:xfrm>
        </p:spPr>
        <p:txBody>
          <a:bodyPr/>
          <a:lstStyle>
            <a:lvl1pPr algn="ctr">
              <a:defRPr sz="4800"/>
            </a:lvl1pPr>
          </a:lstStyle>
          <a:p>
            <a:r>
              <a:rPr lang="en-US" smtClean="0"/>
              <a:t>Click to edit Master title style</a:t>
            </a:r>
            <a:endParaRPr/>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148E32F-6389-8747-A600-4ED8B9264252}" type="datetimeFigureOut">
              <a:rPr lang="en-US" smtClean="0"/>
              <a:t>10/23/16</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8" name="Picture 7" descr="DirectionalButtons-RightOnly.png"/>
          <p:cNvPicPr>
            <a:picLocks noChangeAspect="1"/>
          </p:cNvPicPr>
          <p:nvPr/>
        </p:nvPicPr>
        <p:blipFill>
          <a:blip r:embed="rId3"/>
          <a:stretch>
            <a:fillRect/>
          </a:stretch>
        </p:blipFill>
        <p:spPr>
          <a:xfrm>
            <a:off x="7822266" y="533400"/>
            <a:ext cx="752475" cy="352425"/>
          </a:xfrm>
          <a:prstGeom prst="rect">
            <a:avLst/>
          </a:prstGeom>
        </p:spPr>
      </p:pic>
      <p:sp>
        <p:nvSpPr>
          <p:cNvPr id="9" name="Slide Number Placeholder 5"/>
          <p:cNvSpPr>
            <a:spLocks noGrp="1"/>
          </p:cNvSpPr>
          <p:nvPr>
            <p:ph type="sldNum" sz="quarter" idx="12"/>
          </p:nvPr>
        </p:nvSpPr>
        <p:spPr>
          <a:xfrm>
            <a:off x="8382000" y="1219200"/>
            <a:ext cx="533400" cy="365125"/>
          </a:xfrm>
        </p:spPr>
        <p:txBody>
          <a:bodyPr/>
          <a:lstStyle/>
          <a:p>
            <a:fld id="{75F962DB-4C19-AB46-9E2A-1D3480B4A1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416859" y="1466850"/>
            <a:ext cx="8308039" cy="1128432"/>
          </a:xfr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007224" y="2623296"/>
            <a:ext cx="4717676" cy="38312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30213" y="2770187"/>
            <a:ext cx="3429093" cy="3576825"/>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48E32F-6389-8747-A600-4ED8B9264252}" type="datetimeFigureOut">
              <a:rPr lang="en-US" smtClean="0"/>
              <a:t>10/23/16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F962DB-4C19-AB46-9E2A-1D3480B4A1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182880"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4313891" cy="1162050"/>
          </a:xfrm>
        </p:spPr>
        <p:txBody>
          <a:bodyPr anchor="b"/>
          <a:lstStyle>
            <a:lvl1pPr algn="l">
              <a:defRPr sz="2800" b="0">
                <a:solidFill>
                  <a:schemeClr val="bg1"/>
                </a:solidFill>
              </a:defRPr>
            </a:lvl1pPr>
          </a:lstStyle>
          <a:p>
            <a:r>
              <a:rPr lang="en-US" smtClean="0"/>
              <a:t>Click to edit Master title style</a:t>
            </a:r>
            <a:endParaRPr dirty="0"/>
          </a:p>
        </p:txBody>
      </p:sp>
      <p:sp>
        <p:nvSpPr>
          <p:cNvPr id="4" name="Text Placeholder 3"/>
          <p:cNvSpPr>
            <a:spLocks noGrp="1"/>
          </p:cNvSpPr>
          <p:nvPr>
            <p:ph type="body" sz="half" idx="2"/>
          </p:nvPr>
        </p:nvSpPr>
        <p:spPr>
          <a:xfrm>
            <a:off x="416859"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48E32F-6389-8747-A600-4ED8B9264252}" type="datetimeFigureOut">
              <a:rPr lang="en-US" smtClean="0"/>
              <a:t>10/23/16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Picture Placeholder 10"/>
          <p:cNvSpPr>
            <a:spLocks noGrp="1"/>
          </p:cNvSpPr>
          <p:nvPr>
            <p:ph type="pic" sz="quarter" idx="13"/>
          </p:nvPr>
        </p:nvSpPr>
        <p:spPr>
          <a:xfrm>
            <a:off x="5298140" y="1169894"/>
            <a:ext cx="3671047" cy="5276088"/>
          </a:xfrm>
        </p:spPr>
        <p:txBody>
          <a:bodyPr/>
          <a:lstStyle>
            <a:lvl1pPr>
              <a:buNone/>
              <a:defRPr/>
            </a:lvl1pPr>
          </a:lstStyle>
          <a:p>
            <a:r>
              <a:rPr lang="en-US" dirty="0" smtClean="0"/>
              <a:t>Drag picture to placeholder or click icon to add</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82880" y="1169894"/>
            <a:ext cx="8787384" cy="2106706"/>
          </a:xfrm>
        </p:spPr>
        <p:txBody>
          <a:bodyPr/>
          <a:lstStyle>
            <a:lvl1pPr>
              <a:buNone/>
              <a:defRPr/>
            </a:lvl1pPr>
          </a:lstStyle>
          <a:p>
            <a:r>
              <a:rPr lang="en-US" dirty="0" smtClean="0"/>
              <a:t>Drag picture to placeholder or click icon to add</a:t>
            </a:r>
            <a:endParaRPr dirty="0"/>
          </a:p>
        </p:txBody>
      </p:sp>
      <p:sp>
        <p:nvSpPr>
          <p:cNvPr id="10" name="Rectangle 9"/>
          <p:cNvSpPr/>
          <p:nvPr/>
        </p:nvSpPr>
        <p:spPr>
          <a:xfrm>
            <a:off x="182880" y="3281082"/>
            <a:ext cx="8787384" cy="3174582"/>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859" y="3329268"/>
            <a:ext cx="8346141" cy="1014132"/>
          </a:xfrm>
        </p:spPr>
        <p:txBody>
          <a:bodyPr anchor="b"/>
          <a:lstStyle>
            <a:lvl1pPr algn="l">
              <a:defRPr sz="3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6859" y="4343399"/>
            <a:ext cx="8346141" cy="1909763"/>
          </a:xfrm>
        </p:spPr>
        <p:txBody>
          <a:bodyPr>
            <a:normAutofit/>
          </a:bodyPr>
          <a:lstStyle>
            <a:lvl1pPr marL="0" indent="0">
              <a:lnSpc>
                <a:spcPct val="110000"/>
              </a:lnSpc>
              <a:spcBef>
                <a:spcPts val="600"/>
              </a:spcBef>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48E32F-6389-8747-A600-4ED8B9264252}" type="datetimeFigureOut">
              <a:rPr lang="en-US" smtClean="0"/>
              <a:t>10/23/16</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3835212"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91000" y="1680882"/>
            <a:ext cx="4313891" cy="1162050"/>
          </a:xfrm>
        </p:spPr>
        <p:txBody>
          <a:bodyPr anchor="b"/>
          <a:lstStyle>
            <a:lvl1pPr algn="l">
              <a:defRPr sz="28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91000"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48E32F-6389-8747-A600-4ED8B9264252}" type="datetimeFigureOut">
              <a:rPr lang="en-US" smtClean="0"/>
              <a:t>10/23/16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Picture Placeholder 10"/>
          <p:cNvSpPr>
            <a:spLocks noGrp="1"/>
          </p:cNvSpPr>
          <p:nvPr>
            <p:ph type="pic" sz="quarter" idx="14"/>
          </p:nvPr>
        </p:nvSpPr>
        <p:spPr>
          <a:xfrm>
            <a:off x="182880" y="1179576"/>
            <a:ext cx="3671047" cy="2205318"/>
          </a:xfrm>
        </p:spPr>
        <p:txBody>
          <a:bodyPr/>
          <a:lstStyle>
            <a:lvl1pPr>
              <a:buNone/>
              <a:defRPr/>
            </a:lvl1pPr>
          </a:lstStyle>
          <a:p>
            <a:r>
              <a:rPr lang="en-US" dirty="0" smtClean="0"/>
              <a:t>Drag picture to placeholder or click icon to add</a:t>
            </a:r>
            <a:endParaRPr dirty="0"/>
          </a:p>
        </p:txBody>
      </p:sp>
      <p:sp>
        <p:nvSpPr>
          <p:cNvPr id="10" name="Picture Placeholder 10"/>
          <p:cNvSpPr>
            <a:spLocks noGrp="1"/>
          </p:cNvSpPr>
          <p:nvPr>
            <p:ph type="pic" sz="quarter" idx="15"/>
          </p:nvPr>
        </p:nvSpPr>
        <p:spPr>
          <a:xfrm>
            <a:off x="2015983" y="3383280"/>
            <a:ext cx="1837944" cy="3072384"/>
          </a:xfrm>
        </p:spPr>
        <p:txBody>
          <a:bodyPr/>
          <a:lstStyle>
            <a:lvl1pPr>
              <a:buNone/>
              <a:defRPr/>
            </a:lvl1pPr>
          </a:lstStyle>
          <a:p>
            <a:r>
              <a:rPr lang="en-US" dirty="0" smtClean="0"/>
              <a:t>Drag picture to placeholder or click icon to add</a:t>
            </a:r>
            <a:endParaRPr dirty="0"/>
          </a:p>
        </p:txBody>
      </p:sp>
      <p:sp>
        <p:nvSpPr>
          <p:cNvPr id="12" name="Picture Placeholder 10"/>
          <p:cNvSpPr>
            <a:spLocks noGrp="1"/>
          </p:cNvSpPr>
          <p:nvPr>
            <p:ph type="pic" sz="quarter" idx="16"/>
          </p:nvPr>
        </p:nvSpPr>
        <p:spPr>
          <a:xfrm>
            <a:off x="182880" y="3383280"/>
            <a:ext cx="1837944" cy="3072384"/>
          </a:xfrm>
        </p:spPr>
        <p:txBody>
          <a:bodyPr/>
          <a:lstStyle>
            <a:lvl1pPr>
              <a:buNone/>
              <a:defRPr/>
            </a:lvl1pPr>
          </a:lstStyle>
          <a:p>
            <a:r>
              <a:rPr lang="en-US" dirty="0" smtClean="0"/>
              <a:t>Drag picture to placeholder or click icon to add</a:t>
            </a:r>
            <a:endParaRPr dirty="0"/>
          </a:p>
        </p:txBody>
      </p:sp>
      <p:sp>
        <p:nvSpPr>
          <p:cNvPr id="13" name="Slide Number Placeholder 5"/>
          <p:cNvSpPr>
            <a:spLocks noGrp="1"/>
          </p:cNvSpPr>
          <p:nvPr>
            <p:ph type="sldNum" sz="quarter" idx="12"/>
          </p:nvPr>
        </p:nvSpPr>
        <p:spPr>
          <a:xfrm>
            <a:off x="8382000" y="1219200"/>
            <a:ext cx="533400" cy="365125"/>
          </a:xfrm>
        </p:spPr>
        <p:txBody>
          <a:bodyPr/>
          <a:lstStyle/>
          <a:p>
            <a:fld id="{75F962DB-4C19-AB46-9E2A-1D3480B4A1DC}"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48E32F-6389-8747-A600-4ED8B9264252}" type="datetimeFigureOut">
              <a:rPr lang="en-US" smtClean="0"/>
              <a:t>10/23/16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F962DB-4C19-AB46-9E2A-1D3480B4A1DC}"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wireframeOverlay-VerticalTC.png"/>
          <p:cNvPicPr>
            <a:picLocks noChangeAspect="1"/>
          </p:cNvPicPr>
          <p:nvPr/>
        </p:nvPicPr>
        <p:blipFill>
          <a:blip r:embed="rId2"/>
          <a:srcRect t="-93650"/>
          <a:stretch>
            <a:fillRect/>
          </a:stretch>
        </p:blipFill>
        <p:spPr>
          <a:xfrm>
            <a:off x="7445188" y="1178128"/>
            <a:ext cx="1524000" cy="5275339"/>
          </a:xfrm>
          <a:prstGeom prst="rect">
            <a:avLst/>
          </a:prstGeom>
          <a:gradFill>
            <a:gsLst>
              <a:gs pos="0">
                <a:schemeClr val="tx2"/>
              </a:gs>
              <a:gs pos="100000">
                <a:schemeClr val="bg2"/>
              </a:gs>
            </a:gsLst>
            <a:lin ang="5400000" scaled="0"/>
          </a:gradFill>
        </p:spPr>
      </p:pic>
      <p:sp>
        <p:nvSpPr>
          <p:cNvPr id="2" name="Vertical Title 1"/>
          <p:cNvSpPr>
            <a:spLocks noGrp="1"/>
          </p:cNvSpPr>
          <p:nvPr>
            <p:ph type="title" orient="vert"/>
          </p:nvPr>
        </p:nvSpPr>
        <p:spPr>
          <a:xfrm>
            <a:off x="7440705" y="1398494"/>
            <a:ext cx="1447800" cy="484990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17513" y="1398494"/>
            <a:ext cx="6669087" cy="4849906"/>
          </a:xfrm>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48E32F-6389-8747-A600-4ED8B9264252}" type="datetimeFigureOut">
              <a:rPr lang="en-US" smtClean="0"/>
              <a:t>10/23/16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F962DB-4C19-AB46-9E2A-1D3480B4A1DC}"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losi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8E32F-6389-8747-A600-4ED8B9264252}" type="datetimeFigureOut">
              <a:rPr lang="en-US" smtClean="0"/>
              <a:t>10/23/16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F962DB-4C19-AB46-9E2A-1D3480B4A1DC}" type="slidenum">
              <a:rPr lang="en-US" smtClean="0"/>
              <a:t>‹#›</a:t>
            </a:fld>
            <a:endParaRPr lang="en-US" dirty="0"/>
          </a:p>
        </p:txBody>
      </p:sp>
      <p:sp>
        <p:nvSpPr>
          <p:cNvPr id="5" name="Rectangle 4"/>
          <p:cNvSpPr/>
          <p:nvPr/>
        </p:nvSpPr>
        <p:spPr>
          <a:xfrm>
            <a:off x="182880" y="1179576"/>
            <a:ext cx="8787384" cy="5276088"/>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DirectionalButtons-LeftOnlyOnly.png"/>
          <p:cNvPicPr>
            <a:picLocks noChangeAspect="1"/>
          </p:cNvPicPr>
          <p:nvPr/>
        </p:nvPicPr>
        <p:blipFill>
          <a:blip r:embed="rId2"/>
          <a:stretch>
            <a:fillRect/>
          </a:stretch>
        </p:blipFill>
        <p:spPr>
          <a:xfrm>
            <a:off x="7837488" y="538163"/>
            <a:ext cx="752475" cy="3524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415925" y="2756646"/>
            <a:ext cx="8308975" cy="3491753"/>
          </a:xfrm>
        </p:spPr>
        <p:txBody>
          <a:bodyPr>
            <a:normAutofit/>
          </a:bodyPr>
          <a:lstStyle>
            <a:lvl1pPr>
              <a:defRPr sz="20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48E32F-6389-8747-A600-4ED8B9264252}" type="datetimeFigureOut">
              <a:rPr lang="en-US" smtClean="0"/>
              <a:t>10/23/16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F962DB-4C19-AB46-9E2A-1D3480B4A1D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pic>
        <p:nvPicPr>
          <p:cNvPr id="8" name="Picture 7" descr="wireframeOverlay-TCFull.png"/>
          <p:cNvPicPr>
            <a:picLocks noChangeAspect="1"/>
          </p:cNvPicPr>
          <p:nvPr/>
        </p:nvPicPr>
        <p:blipFill>
          <a:blip r:embed="rId2"/>
          <a:srcRect l="-198711"/>
          <a:stretch>
            <a:fillRect/>
          </a:stretch>
        </p:blipFill>
        <p:spPr>
          <a:xfrm>
            <a:off x="177999" y="1179576"/>
            <a:ext cx="8788373" cy="5276088"/>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buClrTx/>
              <a:defRPr>
                <a:solidFill>
                  <a:schemeClr val="bg1"/>
                </a:solidFill>
              </a:defRPr>
            </a:lvl1pPr>
            <a:lvl2pPr>
              <a:buClr>
                <a:schemeClr val="bg1">
                  <a:lumMod val="75000"/>
                </a:schemeClr>
              </a:buClr>
              <a:defRPr>
                <a:solidFill>
                  <a:schemeClr val="bg1"/>
                </a:solidFill>
              </a:defRPr>
            </a:lvl2pPr>
            <a:lvl3pPr>
              <a:buClrTx/>
              <a:defRPr>
                <a:solidFill>
                  <a:schemeClr val="bg1"/>
                </a:solidFill>
              </a:defRPr>
            </a:lvl3pPr>
            <a:lvl4pPr>
              <a:buClr>
                <a:schemeClr val="bg1">
                  <a:lumMod val="75000"/>
                </a:schemeClr>
              </a:buClr>
              <a:defRPr>
                <a:solidFill>
                  <a:schemeClr val="bg1"/>
                </a:solidFill>
              </a:defRPr>
            </a:lvl4pPr>
            <a:lvl5pPr>
              <a:buClrTx/>
              <a:defRPr>
                <a:solidFill>
                  <a:schemeClr val="bg1"/>
                </a:solidFill>
              </a:defRPr>
            </a:lvl5pPr>
            <a:lvl6pPr>
              <a:buClr>
                <a:schemeClr val="bg1">
                  <a:lumMod val="75000"/>
                </a:schemeClr>
              </a:buClr>
              <a:defRPr lang="en-US" sz="1800" kern="1200" dirty="0" smtClean="0">
                <a:solidFill>
                  <a:schemeClr val="bg1"/>
                </a:solidFill>
                <a:latin typeface="+mn-lt"/>
                <a:ea typeface="+mn-ea"/>
                <a:cs typeface="+mn-cs"/>
              </a:defRPr>
            </a:lvl6pPr>
            <a:lvl7pPr>
              <a:buClr>
                <a:schemeClr val="bg1"/>
              </a:buClr>
              <a:defRPr lang="en-US" sz="1800" kern="1200" dirty="0" smtClean="0">
                <a:solidFill>
                  <a:schemeClr val="bg1"/>
                </a:solidFill>
                <a:latin typeface="+mn-lt"/>
                <a:ea typeface="+mn-ea"/>
                <a:cs typeface="+mn-cs"/>
              </a:defRPr>
            </a:lvl7pPr>
            <a:lvl8pPr>
              <a:buClr>
                <a:schemeClr val="bg1">
                  <a:lumMod val="75000"/>
                </a:schemeClr>
              </a:buClr>
              <a:defRPr lang="en-US" sz="1800" kern="1200" dirty="0" smtClean="0">
                <a:solidFill>
                  <a:schemeClr val="bg1"/>
                </a:solidFill>
                <a:latin typeface="+mn-lt"/>
                <a:ea typeface="+mn-ea"/>
                <a:cs typeface="+mn-cs"/>
              </a:defRPr>
            </a:lvl8pPr>
            <a:lvl9pPr>
              <a:buClr>
                <a:schemeClr val="bg1"/>
              </a:buClr>
              <a:defRPr sz="1800" kern="1200" dirty="0">
                <a:solidFill>
                  <a:schemeClr val="bg1"/>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48E32F-6389-8747-A600-4ED8B9264252}" type="datetimeFigureOut">
              <a:rPr lang="en-US" smtClean="0"/>
              <a:t>10/23/16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F962DB-4C19-AB46-9E2A-1D3480B4A1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ireframeOverlay-SectionH.png"/>
          <p:cNvPicPr>
            <a:picLocks noChangeAspect="1"/>
          </p:cNvPicPr>
          <p:nvPr/>
        </p:nvPicPr>
        <p:blipFill>
          <a:blip r:embed="rId2"/>
          <a:srcRect r="-91875"/>
          <a:stretch>
            <a:fillRect/>
          </a:stretch>
        </p:blipFill>
        <p:spPr>
          <a:xfrm>
            <a:off x="182880" y="1179576"/>
            <a:ext cx="8785105" cy="5276088"/>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2133600" y="3429000"/>
            <a:ext cx="6591300" cy="1371600"/>
          </a:xfrm>
        </p:spPr>
        <p:txBody>
          <a:bodyPr anchor="b" anchorCtr="0"/>
          <a:lstStyle>
            <a:lvl1pPr algn="r">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2133600" y="4800599"/>
            <a:ext cx="6591300" cy="1066801"/>
          </a:xfrm>
        </p:spPr>
        <p:txBody>
          <a:bodyPr anchor="t" anchorCtr="0">
            <a:normAutofit/>
          </a:bodyPr>
          <a:lstStyle>
            <a:lvl1pPr marL="0" indent="0" algn="r">
              <a:spcBef>
                <a:spcPts val="30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48E32F-6389-8747-A600-4ED8B9264252}" type="datetimeFigureOut">
              <a:rPr lang="en-US" smtClean="0"/>
              <a:t>10/23/16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F962DB-4C19-AB46-9E2A-1D3480B4A1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16859"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73214"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148E32F-6389-8747-A600-4ED8B9264252}" type="datetimeFigureOut">
              <a:rPr lang="en-US" smtClean="0"/>
              <a:t>10/23/16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F962DB-4C19-AB46-9E2A-1D3480B4A1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16859"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6859"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73752"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752"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148E32F-6389-8747-A600-4ED8B9264252}" type="datetimeFigureOut">
              <a:rPr lang="en-US" smtClean="0"/>
              <a:t>10/23/16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F962DB-4C19-AB46-9E2A-1D3480B4A1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148E32F-6389-8747-A600-4ED8B9264252}" type="datetimeFigureOut">
              <a:rPr lang="en-US" smtClean="0"/>
              <a:t>10/23/16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F962DB-4C19-AB46-9E2A-1D3480B4A1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8E32F-6389-8747-A600-4ED8B9264252}" type="datetimeFigureOut">
              <a:rPr lang="en-US" smtClean="0"/>
              <a:t>10/23/16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F962DB-4C19-AB46-9E2A-1D3480B4A1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wireframeOverlay-ContentCap.png"/>
          <p:cNvPicPr>
            <a:picLocks noChangeAspect="1"/>
          </p:cNvPicPr>
          <p:nvPr/>
        </p:nvPicPr>
        <p:blipFill>
          <a:blip r:embed="rId2"/>
          <a:srcRect b="-135871"/>
          <a:stretch>
            <a:fillRect/>
          </a:stretch>
        </p:blipFill>
        <p:spPr>
          <a:xfrm>
            <a:off x="182880" y="1179575"/>
            <a:ext cx="4228522" cy="5274037"/>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3697941" cy="1162050"/>
          </a:xfrm>
        </p:spPr>
        <p:txBody>
          <a:bodyPr anchor="b"/>
          <a:lstStyle>
            <a:lvl1pPr algn="l">
              <a:defRPr sz="28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612341" y="1600200"/>
            <a:ext cx="4101353" cy="4652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16859" y="2837329"/>
            <a:ext cx="3697941" cy="3415834"/>
          </a:xfrm>
        </p:spPr>
        <p:txBody>
          <a:bodyPr vert="horz" lIns="91440" tIns="45720" rIns="91440" bIns="45720" rtlCol="0">
            <a:normAutofit/>
          </a:bodyPr>
          <a:lstStyle>
            <a:lvl1pPr marL="0" indent="0">
              <a:spcBef>
                <a:spcPts val="600"/>
              </a:spcBef>
              <a:buNone/>
              <a:defRPr sz="1600"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tx1">
                  <a:lumMod val="50000"/>
                  <a:lumOff val="50000"/>
                </a:schemeClr>
              </a:buClr>
              <a:buSzPct val="7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C148E32F-6389-8747-A600-4ED8B9264252}" type="datetimeFigureOut">
              <a:rPr lang="en-US" smtClean="0"/>
              <a:t>10/23/16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F962DB-4C19-AB46-9E2A-1D3480B4A1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456765"/>
            <a:ext cx="8308975"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15925" y="2770188"/>
            <a:ext cx="8308975" cy="34782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50105" y="6454588"/>
            <a:ext cx="2398059" cy="228600"/>
          </a:xfrm>
          <a:prstGeom prst="rect">
            <a:avLst/>
          </a:prstGeom>
        </p:spPr>
        <p:txBody>
          <a:bodyPr vert="horz" lIns="91440" tIns="45720" rIns="91440" bIns="45720" rtlCol="0" anchor="ctr"/>
          <a:lstStyle>
            <a:lvl1pPr algn="r">
              <a:defRPr sz="1000">
                <a:solidFill>
                  <a:schemeClr val="tx1">
                    <a:lumMod val="75000"/>
                    <a:lumOff val="25000"/>
                  </a:schemeClr>
                </a:solidFill>
              </a:defRPr>
            </a:lvl1pPr>
          </a:lstStyle>
          <a:p>
            <a:fld id="{C148E32F-6389-8747-A600-4ED8B9264252}" type="datetimeFigureOut">
              <a:rPr lang="en-US" smtClean="0"/>
              <a:t>10/23/16</a:t>
            </a:fld>
            <a:endParaRPr lang="en-US" dirty="0"/>
          </a:p>
        </p:txBody>
      </p:sp>
      <p:sp>
        <p:nvSpPr>
          <p:cNvPr id="5" name="Footer Placeholder 4"/>
          <p:cNvSpPr>
            <a:spLocks noGrp="1"/>
          </p:cNvSpPr>
          <p:nvPr>
            <p:ph type="ftr" sz="quarter" idx="3"/>
          </p:nvPr>
        </p:nvSpPr>
        <p:spPr>
          <a:xfrm>
            <a:off x="259976" y="6454588"/>
            <a:ext cx="3657600" cy="228600"/>
          </a:xfrm>
          <a:prstGeom prst="rect">
            <a:avLst/>
          </a:prstGeom>
        </p:spPr>
        <p:txBody>
          <a:bodyPr vert="horz" lIns="91440" tIns="45720" rIns="91440" bIns="45720" rtlCol="0" anchor="ctr"/>
          <a:lstStyle>
            <a:lvl1pPr algn="l">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8382000" y="1219200"/>
            <a:ext cx="533400" cy="365125"/>
          </a:xfrm>
          <a:prstGeom prst="rect">
            <a:avLst/>
          </a:prstGeom>
        </p:spPr>
        <p:txBody>
          <a:bodyPr vert="horz" lIns="91440" tIns="45720" rIns="91440" bIns="45720" rtlCol="0" anchor="ctr"/>
          <a:lstStyle>
            <a:lvl1pPr algn="r">
              <a:defRPr sz="1200">
                <a:solidFill>
                  <a:schemeClr val="bg1"/>
                </a:solidFill>
              </a:defRPr>
            </a:lvl1pPr>
          </a:lstStyle>
          <a:p>
            <a:fld id="{75F962DB-4C19-AB46-9E2A-1D3480B4A1DC}" type="slidenum">
              <a:rPr lang="en-US" smtClean="0"/>
              <a:t>‹#›</a:t>
            </a:fld>
            <a:endParaRPr lang="en-US" dirty="0"/>
          </a:p>
        </p:txBody>
      </p:sp>
      <p:pic>
        <p:nvPicPr>
          <p:cNvPr id="7" name="Picture 6" descr="HomeButton.png">
            <a:hlinkClick r:id="" action="ppaction://hlinkshowjump?jump=firstslide"/>
          </p:cNvPr>
          <p:cNvPicPr>
            <a:picLocks noChangeAspect="1"/>
          </p:cNvPicPr>
          <p:nvPr/>
        </p:nvPicPr>
        <p:blipFill>
          <a:blip r:embed="rId18"/>
          <a:stretch>
            <a:fillRect/>
          </a:stretch>
        </p:blipFill>
        <p:spPr>
          <a:xfrm>
            <a:off x="552450" y="526116"/>
            <a:ext cx="457200" cy="352425"/>
          </a:xfrm>
          <a:prstGeom prst="rect">
            <a:avLst/>
          </a:prstGeom>
        </p:spPr>
      </p:pic>
      <p:pic>
        <p:nvPicPr>
          <p:cNvPr id="10" name="Picture 9" descr="DirectionalButtons-Full.png"/>
          <p:cNvPicPr>
            <a:picLocks noChangeAspect="1"/>
          </p:cNvPicPr>
          <p:nvPr/>
        </p:nvPicPr>
        <p:blipFill>
          <a:blip r:embed="rId19"/>
          <a:stretch>
            <a:fillRect/>
          </a:stretch>
        </p:blipFill>
        <p:spPr>
          <a:xfrm>
            <a:off x="7826188" y="526116"/>
            <a:ext cx="752475" cy="35242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spcBef>
          <a:spcPts val="2000"/>
        </a:spcBef>
        <a:buClr>
          <a:schemeClr val="tx1">
            <a:lumMod val="50000"/>
            <a:lumOff val="50000"/>
          </a:schemeClr>
        </a:buClr>
        <a:buSzPct val="70000"/>
        <a:buFont typeface="Wingdings" pitchFamily="2" charset="2"/>
        <a:buChar char="l"/>
        <a:defRPr sz="20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30388"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7400"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4.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5.tiff"/><Relationship Id="rId3" Type="http://schemas.openxmlformats.org/officeDocument/2006/relationships/image" Target="../media/image16.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aggardlibrary.weebly.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tif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tif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tif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PbvqKaVZxUw&amp;list=PLPiuZ472MIUmI626F-l0zyrWK-XboMLeT&amp;index=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Science Literacy Project</a:t>
            </a:r>
            <a:endParaRPr lang="en-US" dirty="0"/>
          </a:p>
        </p:txBody>
      </p:sp>
      <p:sp>
        <p:nvSpPr>
          <p:cNvPr id="3" name="Subtitle 2"/>
          <p:cNvSpPr>
            <a:spLocks noGrp="1"/>
          </p:cNvSpPr>
          <p:nvPr>
            <p:ph type="subTitle" idx="1"/>
          </p:nvPr>
        </p:nvSpPr>
        <p:spPr/>
        <p:txBody>
          <a:bodyPr/>
          <a:lstStyle/>
          <a:p>
            <a:r>
              <a:rPr lang="en-US" dirty="0" smtClean="0"/>
              <a:t>Presented by Mrs. Haggard, AMS Librarian</a:t>
            </a:r>
            <a:endParaRPr lang="en-US" dirty="0"/>
          </a:p>
        </p:txBody>
      </p:sp>
    </p:spTree>
    <p:extLst>
      <p:ext uri="{BB962C8B-B14F-4D97-AF65-F5344CB8AC3E}">
        <p14:creationId xmlns:p14="http://schemas.microsoft.com/office/powerpoint/2010/main" val="11125738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“Online </a:t>
            </a:r>
            <a:r>
              <a:rPr lang="en-US" sz="2800" dirty="0"/>
              <a:t>databases </a:t>
            </a:r>
            <a:r>
              <a:rPr lang="en-US" sz="2800" dirty="0">
                <a:solidFill>
                  <a:schemeClr val="tx2"/>
                </a:solidFill>
              </a:rPr>
              <a:t>occasionally require users to pay for access to their content</a:t>
            </a:r>
            <a:r>
              <a:rPr lang="en-US" sz="2800" dirty="0"/>
              <a:t>. Schools and libraries subscribe to various database services, so </a:t>
            </a:r>
            <a:r>
              <a:rPr lang="en-US" sz="2800" dirty="0">
                <a:solidFill>
                  <a:srgbClr val="263B86"/>
                </a:solidFill>
              </a:rPr>
              <a:t>consult your librarian </a:t>
            </a:r>
            <a:r>
              <a:rPr lang="en-US" sz="2800" dirty="0"/>
              <a:t>for a list of resources that they may make available to you. Otherwise, consider your research goals to determine whether paying is worthwhile</a:t>
            </a:r>
            <a:r>
              <a:rPr lang="en-US" sz="2800" dirty="0" smtClean="0"/>
              <a:t>.” </a:t>
            </a:r>
            <a:r>
              <a:rPr lang="en-US" sz="1600" dirty="0" smtClean="0"/>
              <a:t>Finding </a:t>
            </a:r>
            <a:r>
              <a:rPr lang="en-US" sz="1600" dirty="0" err="1" smtClean="0"/>
              <a:t>Dulcinea</a:t>
            </a:r>
            <a:endParaRPr lang="en-US" sz="2800" dirty="0"/>
          </a:p>
        </p:txBody>
      </p:sp>
    </p:spTree>
    <p:extLst>
      <p:ext uri="{BB962C8B-B14F-4D97-AF65-F5344CB8AC3E}">
        <p14:creationId xmlns:p14="http://schemas.microsoft.com/office/powerpoint/2010/main" val="1768640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“One </a:t>
            </a:r>
            <a:r>
              <a:rPr lang="en-US" sz="2800" dirty="0"/>
              <a:t>trick for finding databases with standard search engines is as simple as adding the term “database” to your search query. Instead of “Buddhism,” try “Buddhism database.” By doing this, you are using the search engine to find a gateway to more information, rather than the information itself. </a:t>
            </a:r>
            <a:r>
              <a:rPr lang="en-US" sz="2800" dirty="0" smtClean="0"/>
              <a:t>“ </a:t>
            </a:r>
            <a:r>
              <a:rPr lang="en-US" sz="1600" dirty="0" smtClean="0"/>
              <a:t>Finding </a:t>
            </a:r>
            <a:r>
              <a:rPr lang="en-US" sz="1600" dirty="0" err="1" smtClean="0"/>
              <a:t>Dulcinea</a:t>
            </a:r>
            <a:endParaRPr lang="en-US" sz="2800" dirty="0"/>
          </a:p>
        </p:txBody>
      </p:sp>
    </p:spTree>
    <p:extLst>
      <p:ext uri="{BB962C8B-B14F-4D97-AF65-F5344CB8AC3E}">
        <p14:creationId xmlns:p14="http://schemas.microsoft.com/office/powerpoint/2010/main" val="26425116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Scholar</a:t>
            </a:r>
            <a:endParaRPr lang="en-US" dirty="0"/>
          </a:p>
        </p:txBody>
      </p:sp>
      <p:pic>
        <p:nvPicPr>
          <p:cNvPr id="4" name="Content Placeholder 3" descr="Google Scholar.tiff"/>
          <p:cNvPicPr>
            <a:picLocks noGrp="1" noChangeAspect="1"/>
          </p:cNvPicPr>
          <p:nvPr>
            <p:ph idx="1"/>
          </p:nvPr>
        </p:nvPicPr>
        <p:blipFill>
          <a:blip r:embed="rId2">
            <a:extLst>
              <a:ext uri="{28A0092B-C50C-407E-A947-70E740481C1C}">
                <a14:useLocalDpi xmlns:a14="http://schemas.microsoft.com/office/drawing/2010/main" val="0"/>
              </a:ext>
            </a:extLst>
          </a:blip>
          <a:srcRect t="6535" b="6535"/>
          <a:stretch>
            <a:fillRect/>
          </a:stretch>
        </p:blipFill>
        <p:spPr>
          <a:xfrm>
            <a:off x="415925" y="2755900"/>
            <a:ext cx="8308975" cy="3492500"/>
          </a:xfrm>
        </p:spPr>
      </p:pic>
    </p:spTree>
    <p:extLst>
      <p:ext uri="{BB962C8B-B14F-4D97-AF65-F5344CB8AC3E}">
        <p14:creationId xmlns:p14="http://schemas.microsoft.com/office/powerpoint/2010/main" val="11924885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Scholar</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Many are ABSTRACTS, not the full article</a:t>
            </a:r>
          </a:p>
          <a:p>
            <a:r>
              <a:rPr lang="en-US" sz="2800" dirty="0" smtClean="0"/>
              <a:t>You may need to be a member or pay to view the full article.</a:t>
            </a:r>
          </a:p>
          <a:p>
            <a:r>
              <a:rPr lang="en-US" sz="2800" dirty="0" smtClean="0"/>
              <a:t>Still ranked by Google</a:t>
            </a:r>
          </a:p>
          <a:p>
            <a:r>
              <a:rPr lang="en-US" sz="2800" dirty="0" smtClean="0"/>
              <a:t>May be TOO scholarly</a:t>
            </a:r>
          </a:p>
          <a:p>
            <a:r>
              <a:rPr lang="en-US" sz="2800" dirty="0" smtClean="0"/>
              <a:t>Does tell when the article has been cited by others.</a:t>
            </a:r>
            <a:endParaRPr lang="en-US" sz="2800" dirty="0"/>
          </a:p>
        </p:txBody>
      </p:sp>
    </p:spTree>
    <p:extLst>
      <p:ext uri="{BB962C8B-B14F-4D97-AF65-F5344CB8AC3E}">
        <p14:creationId xmlns:p14="http://schemas.microsoft.com/office/powerpoint/2010/main" val="31480663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 (Tennessee Electronic Library)</a:t>
            </a:r>
            <a:endParaRPr lang="en-US" dirty="0"/>
          </a:p>
        </p:txBody>
      </p:sp>
      <p:sp>
        <p:nvSpPr>
          <p:cNvPr id="3" name="Content Placeholder 2"/>
          <p:cNvSpPr>
            <a:spLocks noGrp="1"/>
          </p:cNvSpPr>
          <p:nvPr>
            <p:ph idx="1"/>
          </p:nvPr>
        </p:nvSpPr>
        <p:spPr/>
        <p:txBody>
          <a:bodyPr>
            <a:normAutofit/>
          </a:bodyPr>
          <a:lstStyle/>
          <a:p>
            <a:r>
              <a:rPr lang="en-US" sz="3600" dirty="0" smtClean="0"/>
              <a:t>From state Library of TN</a:t>
            </a:r>
          </a:p>
          <a:p>
            <a:r>
              <a:rPr lang="en-US" sz="3600" dirty="0" smtClean="0"/>
              <a:t>Libraries pool resources to buy databases</a:t>
            </a:r>
          </a:p>
          <a:p>
            <a:r>
              <a:rPr lang="en-US" sz="3600" dirty="0" smtClean="0"/>
              <a:t>Free to any resident in TN</a:t>
            </a:r>
            <a:endParaRPr lang="en-US" sz="3600" dirty="0"/>
          </a:p>
        </p:txBody>
      </p:sp>
    </p:spTree>
    <p:extLst>
      <p:ext uri="{BB962C8B-B14F-4D97-AF65-F5344CB8AC3E}">
        <p14:creationId xmlns:p14="http://schemas.microsoft.com/office/powerpoint/2010/main" val="2622185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 opening pag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780618" cy="6858000"/>
          </a:xfrm>
          <a:prstGeom prst="rect">
            <a:avLst/>
          </a:prstGeom>
        </p:spPr>
      </p:pic>
      <p:sp>
        <p:nvSpPr>
          <p:cNvPr id="4" name="Up Arrow 3"/>
          <p:cNvSpPr/>
          <p:nvPr/>
        </p:nvSpPr>
        <p:spPr>
          <a:xfrm>
            <a:off x="4003629" y="3664553"/>
            <a:ext cx="822960" cy="822960"/>
          </a:xfrm>
          <a:prstGeom prst="upArrow">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Left Arrow 5"/>
          <p:cNvSpPr/>
          <p:nvPr/>
        </p:nvSpPr>
        <p:spPr>
          <a:xfrm>
            <a:off x="5373580" y="2301144"/>
            <a:ext cx="822960" cy="822960"/>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22931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dirty="0"/>
          </a:p>
        </p:txBody>
      </p:sp>
      <p:pic>
        <p:nvPicPr>
          <p:cNvPr id="5" name="Picture 4" descr="All TEL databas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43425" cy="6858000"/>
          </a:xfrm>
          <a:prstGeom prst="rect">
            <a:avLst/>
          </a:prstGeom>
        </p:spPr>
      </p:pic>
      <p:pic>
        <p:nvPicPr>
          <p:cNvPr id="6" name="Picture 5" descr="All databases cont.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6562" y="1720235"/>
            <a:ext cx="5061661" cy="6019800"/>
          </a:xfrm>
          <a:prstGeom prst="rect">
            <a:avLst/>
          </a:prstGeom>
        </p:spPr>
      </p:pic>
      <p:sp>
        <p:nvSpPr>
          <p:cNvPr id="7" name="Left Arrow 6"/>
          <p:cNvSpPr/>
          <p:nvPr/>
        </p:nvSpPr>
        <p:spPr>
          <a:xfrm>
            <a:off x="7615486" y="3179219"/>
            <a:ext cx="822960" cy="822960"/>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515660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ience opening pag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4940"/>
            <a:ext cx="9144000" cy="6353060"/>
          </a:xfrm>
          <a:prstGeom prst="rect">
            <a:avLst/>
          </a:prstGeom>
        </p:spPr>
      </p:pic>
      <p:sp>
        <p:nvSpPr>
          <p:cNvPr id="3" name="Striped Right Arrow 2"/>
          <p:cNvSpPr/>
          <p:nvPr/>
        </p:nvSpPr>
        <p:spPr>
          <a:xfrm>
            <a:off x="934970" y="4010075"/>
            <a:ext cx="822960" cy="822960"/>
          </a:xfrm>
          <a:prstGeom prst="striped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Left Arrow 3"/>
          <p:cNvSpPr/>
          <p:nvPr/>
        </p:nvSpPr>
        <p:spPr>
          <a:xfrm>
            <a:off x="7208201" y="3964176"/>
            <a:ext cx="822960" cy="822960"/>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Right Arrow 5"/>
          <p:cNvSpPr/>
          <p:nvPr/>
        </p:nvSpPr>
        <p:spPr>
          <a:xfrm>
            <a:off x="781964" y="2893212"/>
            <a:ext cx="82296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9613588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ience page 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3336"/>
            <a:ext cx="9144000" cy="4714875"/>
          </a:xfrm>
          <a:prstGeom prst="rect">
            <a:avLst/>
          </a:prstGeom>
        </p:spPr>
      </p:pic>
      <p:sp>
        <p:nvSpPr>
          <p:cNvPr id="3" name="Down Arrow 2"/>
          <p:cNvSpPr/>
          <p:nvPr/>
        </p:nvSpPr>
        <p:spPr>
          <a:xfrm>
            <a:off x="7359572" y="4851547"/>
            <a:ext cx="822960" cy="822960"/>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Up Arrow 3"/>
          <p:cNvSpPr/>
          <p:nvPr/>
        </p:nvSpPr>
        <p:spPr>
          <a:xfrm>
            <a:off x="1990709" y="4637354"/>
            <a:ext cx="822960" cy="822960"/>
          </a:xfrm>
          <a:prstGeom prst="upArrow">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2282924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blication search option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27" y="1376955"/>
            <a:ext cx="6992359" cy="5158547"/>
          </a:xfrm>
          <a:prstGeom prst="rect">
            <a:avLst/>
          </a:prstGeom>
        </p:spPr>
      </p:pic>
    </p:spTree>
    <p:extLst>
      <p:ext uri="{BB962C8B-B14F-4D97-AF65-F5344CB8AC3E}">
        <p14:creationId xmlns:p14="http://schemas.microsoft.com/office/powerpoint/2010/main" val="27076610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goals for students this year:</a:t>
            </a:r>
            <a:endParaRPr lang="en-US" dirty="0"/>
          </a:p>
        </p:txBody>
      </p:sp>
      <p:sp>
        <p:nvSpPr>
          <p:cNvPr id="3" name="Content Placeholder 2"/>
          <p:cNvSpPr>
            <a:spLocks noGrp="1"/>
          </p:cNvSpPr>
          <p:nvPr>
            <p:ph idx="1"/>
          </p:nvPr>
        </p:nvSpPr>
        <p:spPr/>
        <p:txBody>
          <a:bodyPr>
            <a:noAutofit/>
          </a:bodyPr>
          <a:lstStyle/>
          <a:p>
            <a:r>
              <a:rPr lang="en-US" sz="3200" dirty="0" smtClean="0"/>
              <a:t>Choose good information sources</a:t>
            </a:r>
          </a:p>
          <a:p>
            <a:r>
              <a:rPr lang="en-US" sz="3200" dirty="0" smtClean="0"/>
              <a:t>Use information ethically</a:t>
            </a:r>
          </a:p>
          <a:p>
            <a:r>
              <a:rPr lang="en-US" sz="3200" dirty="0" smtClean="0"/>
              <a:t>Practice good digital citizenship</a:t>
            </a:r>
          </a:p>
          <a:p>
            <a:r>
              <a:rPr lang="en-US" sz="3200" dirty="0"/>
              <a:t>Be Read Fit (stamina &amp; endurance)</a:t>
            </a:r>
          </a:p>
          <a:p>
            <a:r>
              <a:rPr lang="en-US" sz="3200" dirty="0" smtClean="0"/>
              <a:t>Share reading and learning using technology</a:t>
            </a:r>
            <a:endParaRPr lang="en-US" sz="3200" dirty="0"/>
          </a:p>
        </p:txBody>
      </p:sp>
    </p:spTree>
    <p:extLst>
      <p:ext uri="{BB962C8B-B14F-4D97-AF65-F5344CB8AC3E}">
        <p14:creationId xmlns:p14="http://schemas.microsoft.com/office/powerpoint/2010/main" val="40149824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blication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946" y="1543950"/>
            <a:ext cx="7665584" cy="4742046"/>
          </a:xfrm>
          <a:prstGeom prst="rect">
            <a:avLst/>
          </a:prstGeom>
        </p:spPr>
      </p:pic>
      <p:sp>
        <p:nvSpPr>
          <p:cNvPr id="3" name="Right Arrow 2"/>
          <p:cNvSpPr/>
          <p:nvPr/>
        </p:nvSpPr>
        <p:spPr>
          <a:xfrm>
            <a:off x="430051" y="2357729"/>
            <a:ext cx="82296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Down Arrow 3"/>
          <p:cNvSpPr/>
          <p:nvPr/>
        </p:nvSpPr>
        <p:spPr>
          <a:xfrm>
            <a:off x="8172137" y="1623353"/>
            <a:ext cx="822960" cy="822960"/>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0832105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bject search.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47" y="1086264"/>
            <a:ext cx="6319134" cy="5282886"/>
          </a:xfrm>
          <a:prstGeom prst="rect">
            <a:avLst/>
          </a:prstGeom>
        </p:spPr>
      </p:pic>
    </p:spTree>
    <p:extLst>
      <p:ext uri="{BB962C8B-B14F-4D97-AF65-F5344CB8AC3E}">
        <p14:creationId xmlns:p14="http://schemas.microsoft.com/office/powerpoint/2010/main" val="28902701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bject search food emission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401" y="808887"/>
            <a:ext cx="6594544" cy="5439702"/>
          </a:xfrm>
          <a:prstGeom prst="rect">
            <a:avLst/>
          </a:prstGeom>
        </p:spPr>
      </p:pic>
      <p:sp>
        <p:nvSpPr>
          <p:cNvPr id="3" name="Left-Up Arrow 2"/>
          <p:cNvSpPr/>
          <p:nvPr/>
        </p:nvSpPr>
        <p:spPr>
          <a:xfrm rot="16200000">
            <a:off x="2099448" y="2803291"/>
            <a:ext cx="822960" cy="822960"/>
          </a:xfrm>
          <a:prstGeom prst="leftUpArrow">
            <a:avLst>
              <a:gd name="adj1" fmla="val 36154"/>
              <a:gd name="adj2" fmla="val 25000"/>
              <a:gd name="adj3" fmla="val 25000"/>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345819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ticle with citation.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493" y="1300456"/>
            <a:ext cx="4442755" cy="5129157"/>
          </a:xfrm>
          <a:prstGeom prst="rect">
            <a:avLst/>
          </a:prstGeom>
        </p:spPr>
      </p:pic>
      <p:sp>
        <p:nvSpPr>
          <p:cNvPr id="3" name="Left Arrow 2"/>
          <p:cNvSpPr/>
          <p:nvPr/>
        </p:nvSpPr>
        <p:spPr>
          <a:xfrm>
            <a:off x="6305468" y="4072879"/>
            <a:ext cx="822960" cy="822960"/>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ight Arrow 3"/>
          <p:cNvSpPr/>
          <p:nvPr/>
        </p:nvSpPr>
        <p:spPr>
          <a:xfrm>
            <a:off x="1210380" y="4622055"/>
            <a:ext cx="82296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74516098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ol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425" y="1315757"/>
            <a:ext cx="3460686" cy="4972338"/>
          </a:xfrm>
          <a:prstGeom prst="rect">
            <a:avLst/>
          </a:prstGeom>
        </p:spPr>
      </p:pic>
    </p:spTree>
    <p:extLst>
      <p:ext uri="{BB962C8B-B14F-4D97-AF65-F5344CB8AC3E}">
        <p14:creationId xmlns:p14="http://schemas.microsoft.com/office/powerpoint/2010/main" val="36224457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Good Sources</a:t>
            </a:r>
            <a:endParaRPr lang="en-US" dirty="0"/>
          </a:p>
        </p:txBody>
      </p:sp>
      <p:sp>
        <p:nvSpPr>
          <p:cNvPr id="3" name="Content Placeholder 2"/>
          <p:cNvSpPr>
            <a:spLocks noGrp="1"/>
          </p:cNvSpPr>
          <p:nvPr>
            <p:ph idx="1"/>
          </p:nvPr>
        </p:nvSpPr>
        <p:spPr/>
        <p:txBody>
          <a:bodyPr>
            <a:normAutofit/>
          </a:bodyPr>
          <a:lstStyle/>
          <a:p>
            <a:r>
              <a:rPr lang="en-US" sz="3600" dirty="0" smtClean="0"/>
              <a:t>Start with Mrs. Haggard’s web page!</a:t>
            </a:r>
          </a:p>
          <a:p>
            <a:r>
              <a:rPr lang="en-US" sz="3600" dirty="0" smtClean="0">
                <a:hlinkClick r:id="rId2"/>
              </a:rPr>
              <a:t>http://haggardlibrary.weebly.com</a:t>
            </a:r>
            <a:r>
              <a:rPr lang="en-US" sz="3600" dirty="0" smtClean="0"/>
              <a:t> </a:t>
            </a:r>
          </a:p>
          <a:p>
            <a:r>
              <a:rPr lang="en-US" sz="3600" dirty="0" smtClean="0"/>
              <a:t>Students&gt;Reliable Sources&gt;Science</a:t>
            </a:r>
          </a:p>
          <a:p>
            <a:endParaRPr lang="en-US" sz="3600" dirty="0"/>
          </a:p>
        </p:txBody>
      </p:sp>
    </p:spTree>
    <p:extLst>
      <p:ext uri="{BB962C8B-B14F-4D97-AF65-F5344CB8AC3E}">
        <p14:creationId xmlns:p14="http://schemas.microsoft.com/office/powerpoint/2010/main" val="320692993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ggard web page copy.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20" y="1567710"/>
            <a:ext cx="8247005" cy="4602298"/>
          </a:xfrm>
          <a:prstGeom prst="rect">
            <a:avLst/>
          </a:prstGeom>
        </p:spPr>
      </p:pic>
      <p:sp>
        <p:nvSpPr>
          <p:cNvPr id="3" name="Left Arrow 2"/>
          <p:cNvSpPr/>
          <p:nvPr/>
        </p:nvSpPr>
        <p:spPr>
          <a:xfrm>
            <a:off x="2250818" y="3872379"/>
            <a:ext cx="822960" cy="822960"/>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12459857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ymbaloo Scienc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536" y="1285158"/>
            <a:ext cx="5435331" cy="5013311"/>
          </a:xfrm>
          <a:prstGeom prst="rect">
            <a:avLst/>
          </a:prstGeom>
        </p:spPr>
      </p:pic>
      <p:sp>
        <p:nvSpPr>
          <p:cNvPr id="3" name="Left Arrow 2"/>
          <p:cNvSpPr/>
          <p:nvPr/>
        </p:nvSpPr>
        <p:spPr>
          <a:xfrm>
            <a:off x="3675406" y="5264634"/>
            <a:ext cx="822960" cy="822960"/>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2966415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your handout</a:t>
            </a:r>
            <a:endParaRPr lang="en-US" dirty="0"/>
          </a:p>
        </p:txBody>
      </p:sp>
      <p:sp>
        <p:nvSpPr>
          <p:cNvPr id="3" name="Content Placeholder 2"/>
          <p:cNvSpPr>
            <a:spLocks noGrp="1"/>
          </p:cNvSpPr>
          <p:nvPr>
            <p:ph idx="1"/>
          </p:nvPr>
        </p:nvSpPr>
        <p:spPr/>
        <p:txBody>
          <a:bodyPr>
            <a:normAutofit/>
          </a:bodyPr>
          <a:lstStyle/>
          <a:p>
            <a:r>
              <a:rPr lang="en-US" sz="2800" dirty="0" smtClean="0"/>
              <a:t>There are specific suggestions and tips for finding articles </a:t>
            </a:r>
          </a:p>
          <a:p>
            <a:r>
              <a:rPr lang="en-US" sz="2800" dirty="0" smtClean="0"/>
              <a:t>These are all listed on the Science section of Mrs. H’s page.</a:t>
            </a:r>
          </a:p>
          <a:p>
            <a:r>
              <a:rPr lang="en-US" sz="2800" dirty="0" smtClean="0"/>
              <a:t>Note TEL in the bottom row</a:t>
            </a:r>
            <a:endParaRPr lang="en-US" sz="2800" dirty="0"/>
          </a:p>
        </p:txBody>
      </p:sp>
    </p:spTree>
    <p:extLst>
      <p:ext uri="{BB962C8B-B14F-4D97-AF65-F5344CB8AC3E}">
        <p14:creationId xmlns:p14="http://schemas.microsoft.com/office/powerpoint/2010/main" val="41888104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Citing your work</a:t>
            </a:r>
            <a:endParaRPr lang="en-US" dirty="0"/>
          </a:p>
        </p:txBody>
      </p:sp>
      <p:sp>
        <p:nvSpPr>
          <p:cNvPr id="4" name="Content Placeholder 3"/>
          <p:cNvSpPr>
            <a:spLocks noGrp="1"/>
          </p:cNvSpPr>
          <p:nvPr>
            <p:ph idx="1"/>
          </p:nvPr>
        </p:nvSpPr>
        <p:spPr/>
        <p:txBody>
          <a:bodyPr>
            <a:normAutofit/>
          </a:bodyPr>
          <a:lstStyle/>
          <a:p>
            <a:r>
              <a:rPr lang="en-US" sz="3600" dirty="0" smtClean="0"/>
              <a:t>Tells where you got the info</a:t>
            </a:r>
          </a:p>
          <a:p>
            <a:r>
              <a:rPr lang="en-US" sz="3600" dirty="0" smtClean="0"/>
              <a:t>Gives credit to the author of the work</a:t>
            </a:r>
          </a:p>
          <a:p>
            <a:r>
              <a:rPr lang="en-US" sz="3600" dirty="0" smtClean="0"/>
              <a:t>Shows you didn’t plagiarize</a:t>
            </a:r>
          </a:p>
          <a:p>
            <a:r>
              <a:rPr lang="en-US" sz="3600" dirty="0" smtClean="0"/>
              <a:t>Provides a path for future researchers</a:t>
            </a:r>
            <a:endParaRPr lang="en-US" sz="3600" dirty="0"/>
          </a:p>
        </p:txBody>
      </p:sp>
    </p:spTree>
    <p:extLst>
      <p:ext uri="{BB962C8B-B14F-4D97-AF65-F5344CB8AC3E}">
        <p14:creationId xmlns:p14="http://schemas.microsoft.com/office/powerpoint/2010/main" val="40591160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goals for students this year:</a:t>
            </a:r>
            <a:endParaRPr lang="en-US" dirty="0"/>
          </a:p>
        </p:txBody>
      </p:sp>
      <p:sp>
        <p:nvSpPr>
          <p:cNvPr id="3" name="Content Placeholder 2"/>
          <p:cNvSpPr>
            <a:spLocks noGrp="1"/>
          </p:cNvSpPr>
          <p:nvPr>
            <p:ph idx="1"/>
          </p:nvPr>
        </p:nvSpPr>
        <p:spPr/>
        <p:txBody>
          <a:bodyPr>
            <a:noAutofit/>
          </a:bodyPr>
          <a:lstStyle/>
          <a:p>
            <a:r>
              <a:rPr lang="en-US" sz="3200" b="1" dirty="0" smtClean="0">
                <a:solidFill>
                  <a:schemeClr val="accent4">
                    <a:lumMod val="60000"/>
                    <a:lumOff val="40000"/>
                  </a:schemeClr>
                </a:solidFill>
              </a:rPr>
              <a:t>Choose good information sources</a:t>
            </a:r>
          </a:p>
          <a:p>
            <a:r>
              <a:rPr lang="en-US" sz="3200" b="1" dirty="0" smtClean="0">
                <a:solidFill>
                  <a:schemeClr val="accent4">
                    <a:lumMod val="60000"/>
                    <a:lumOff val="40000"/>
                  </a:schemeClr>
                </a:solidFill>
              </a:rPr>
              <a:t>Use information ethically</a:t>
            </a:r>
          </a:p>
          <a:p>
            <a:r>
              <a:rPr lang="en-US" sz="3200" b="1" dirty="0" smtClean="0">
                <a:solidFill>
                  <a:schemeClr val="accent5">
                    <a:lumMod val="60000"/>
                    <a:lumOff val="40000"/>
                  </a:schemeClr>
                </a:solidFill>
              </a:rPr>
              <a:t>Practice good digital citizenship</a:t>
            </a:r>
          </a:p>
          <a:p>
            <a:r>
              <a:rPr lang="en-US" sz="3200" dirty="0" smtClean="0">
                <a:solidFill>
                  <a:schemeClr val="tx1"/>
                </a:solidFill>
              </a:rPr>
              <a:t>Be Read Fit (stamina &amp; endurance)</a:t>
            </a:r>
          </a:p>
          <a:p>
            <a:r>
              <a:rPr lang="en-US" sz="3200" dirty="0" smtClean="0">
                <a:solidFill>
                  <a:schemeClr val="tx1"/>
                </a:solidFill>
              </a:rPr>
              <a:t>Share reading and learning using technology</a:t>
            </a:r>
            <a:endParaRPr lang="en-US" sz="3200" dirty="0">
              <a:solidFill>
                <a:schemeClr val="tx1"/>
              </a:solidFill>
            </a:endParaRPr>
          </a:p>
        </p:txBody>
      </p:sp>
    </p:spTree>
    <p:extLst>
      <p:ext uri="{BB962C8B-B14F-4D97-AF65-F5344CB8AC3E}">
        <p14:creationId xmlns:p14="http://schemas.microsoft.com/office/powerpoint/2010/main" val="42943622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Bib EDU</a:t>
            </a:r>
            <a:endParaRPr lang="en-US" dirty="0"/>
          </a:p>
        </p:txBody>
      </p:sp>
      <p:sp>
        <p:nvSpPr>
          <p:cNvPr id="3" name="Content Placeholder 2"/>
          <p:cNvSpPr>
            <a:spLocks noGrp="1"/>
          </p:cNvSpPr>
          <p:nvPr>
            <p:ph idx="1"/>
          </p:nvPr>
        </p:nvSpPr>
        <p:spPr/>
        <p:txBody>
          <a:bodyPr>
            <a:normAutofit/>
          </a:bodyPr>
          <a:lstStyle/>
          <a:p>
            <a:r>
              <a:rPr lang="en-US" sz="4800" dirty="0" smtClean="0"/>
              <a:t>Free</a:t>
            </a:r>
          </a:p>
          <a:p>
            <a:r>
              <a:rPr lang="en-US" sz="4800" dirty="0" smtClean="0"/>
              <a:t>Make an account</a:t>
            </a:r>
          </a:p>
          <a:p>
            <a:r>
              <a:rPr lang="en-US" sz="4800" dirty="0" smtClean="0"/>
              <a:t>Start citing!</a:t>
            </a:r>
            <a:endParaRPr lang="en-US" sz="4800" dirty="0"/>
          </a:p>
        </p:txBody>
      </p:sp>
    </p:spTree>
    <p:extLst>
      <p:ext uri="{BB962C8B-B14F-4D97-AF65-F5344CB8AC3E}">
        <p14:creationId xmlns:p14="http://schemas.microsoft.com/office/powerpoint/2010/main" val="171995362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Easy Bib</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Go to address on your sheet</a:t>
            </a:r>
          </a:p>
          <a:p>
            <a:r>
              <a:rPr lang="en-US" sz="2800" dirty="0" smtClean="0"/>
              <a:t>Use the coupon code (first time only)</a:t>
            </a:r>
          </a:p>
          <a:p>
            <a:r>
              <a:rPr lang="en-US" sz="2800" dirty="0" smtClean="0"/>
              <a:t>A word about COPPA:    </a:t>
            </a:r>
            <a:r>
              <a:rPr lang="en-US" sz="2800" b="1" dirty="0" smtClean="0"/>
              <a:t>Children's </a:t>
            </a:r>
            <a:r>
              <a:rPr lang="en-US" sz="2800" b="1" dirty="0"/>
              <a:t>Online Privacy Protection Act</a:t>
            </a:r>
            <a:r>
              <a:rPr lang="en-US" sz="2800" dirty="0"/>
              <a:t> (</a:t>
            </a:r>
            <a:r>
              <a:rPr lang="en-US" sz="2800" b="1" dirty="0"/>
              <a:t>COPPA</a:t>
            </a:r>
            <a:r>
              <a:rPr lang="en-US" sz="2800" dirty="0"/>
              <a:t>) is a law created to protect the privacy of children under </a:t>
            </a:r>
            <a:r>
              <a:rPr lang="en-US" sz="2800" dirty="0" smtClean="0"/>
              <a:t>13</a:t>
            </a:r>
          </a:p>
          <a:p>
            <a:r>
              <a:rPr lang="en-US" sz="2800" dirty="0" smtClean="0"/>
              <a:t>NO IDENTIFYING INFO CAN BE USED TO CREATE YOUR ACCOUNT!!!</a:t>
            </a:r>
            <a:endParaRPr lang="en-US" sz="2800" dirty="0"/>
          </a:p>
          <a:p>
            <a:pPr lvl="1"/>
            <a:endParaRPr lang="en-US" dirty="0"/>
          </a:p>
        </p:txBody>
      </p:sp>
    </p:spTree>
    <p:extLst>
      <p:ext uri="{BB962C8B-B14F-4D97-AF65-F5344CB8AC3E}">
        <p14:creationId xmlns:p14="http://schemas.microsoft.com/office/powerpoint/2010/main" val="221247413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a:t>
            </a:r>
            <a:endParaRPr lang="en-US" dirty="0"/>
          </a:p>
        </p:txBody>
      </p:sp>
      <p:pic>
        <p:nvPicPr>
          <p:cNvPr id="5" name="Picture 4" descr="Register.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50" y="2950196"/>
            <a:ext cx="7650703" cy="3404611"/>
          </a:xfrm>
          <a:prstGeom prst="rect">
            <a:avLst/>
          </a:prstGeom>
        </p:spPr>
      </p:pic>
    </p:spTree>
    <p:extLst>
      <p:ext uri="{BB962C8B-B14F-4D97-AF65-F5344CB8AC3E}">
        <p14:creationId xmlns:p14="http://schemas.microsoft.com/office/powerpoint/2010/main" val="26777024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your account</a:t>
            </a:r>
            <a:endParaRPr lang="en-US" dirty="0"/>
          </a:p>
        </p:txBody>
      </p:sp>
      <p:pic>
        <p:nvPicPr>
          <p:cNvPr id="3" name="Picture 2" descr="EasyBib signu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606" y="2725206"/>
            <a:ext cx="7202715" cy="3673460"/>
          </a:xfrm>
          <a:prstGeom prst="rect">
            <a:avLst/>
          </a:prstGeom>
        </p:spPr>
      </p:pic>
    </p:spTree>
    <p:extLst>
      <p:ext uri="{BB962C8B-B14F-4D97-AF65-F5344CB8AC3E}">
        <p14:creationId xmlns:p14="http://schemas.microsoft.com/office/powerpoint/2010/main" val="90791217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project</a:t>
            </a:r>
            <a:endParaRPr lang="en-US" dirty="0"/>
          </a:p>
        </p:txBody>
      </p:sp>
      <p:pic>
        <p:nvPicPr>
          <p:cNvPr id="3" name="Picture 2" descr="new project.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718" y="2766253"/>
            <a:ext cx="7854512" cy="4290976"/>
          </a:xfrm>
          <a:prstGeom prst="rect">
            <a:avLst/>
          </a:prstGeom>
        </p:spPr>
      </p:pic>
    </p:spTree>
    <p:extLst>
      <p:ext uri="{BB962C8B-B14F-4D97-AF65-F5344CB8AC3E}">
        <p14:creationId xmlns:p14="http://schemas.microsoft.com/office/powerpoint/2010/main" val="166572529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a:t>
            </a:r>
            <a:endParaRPr lang="en-US" dirty="0"/>
          </a:p>
        </p:txBody>
      </p:sp>
      <p:pic>
        <p:nvPicPr>
          <p:cNvPr id="3" name="Picture 2" descr="make citation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734" y="2622036"/>
            <a:ext cx="6550913" cy="3696968"/>
          </a:xfrm>
          <a:prstGeom prst="rect">
            <a:avLst/>
          </a:prstGeom>
        </p:spPr>
      </p:pic>
    </p:spTree>
    <p:extLst>
      <p:ext uri="{BB962C8B-B14F-4D97-AF65-F5344CB8AC3E}">
        <p14:creationId xmlns:p14="http://schemas.microsoft.com/office/powerpoint/2010/main" val="72627627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and paste URL, then choose citation.</a:t>
            </a:r>
            <a:endParaRPr lang="en-US" dirty="0"/>
          </a:p>
        </p:txBody>
      </p:sp>
      <p:pic>
        <p:nvPicPr>
          <p:cNvPr id="3" name="Picture 2" descr="choose the citation.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478" y="2730337"/>
            <a:ext cx="5894804" cy="3875034"/>
          </a:xfrm>
          <a:prstGeom prst="rect">
            <a:avLst/>
          </a:prstGeom>
        </p:spPr>
      </p:pic>
    </p:spTree>
    <p:extLst>
      <p:ext uri="{BB962C8B-B14F-4D97-AF65-F5344CB8AC3E}">
        <p14:creationId xmlns:p14="http://schemas.microsoft.com/office/powerpoint/2010/main" val="406919547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6" name="Content Placeholder 5" descr="Review info.tiff"/>
          <p:cNvPicPr>
            <a:picLocks noGrp="1" noChangeAspect="1"/>
          </p:cNvPicPr>
          <p:nvPr>
            <p:ph idx="1"/>
          </p:nvPr>
        </p:nvPicPr>
        <p:blipFill>
          <a:blip r:embed="rId2">
            <a:extLst>
              <a:ext uri="{28A0092B-C50C-407E-A947-70E740481C1C}">
                <a14:useLocalDpi xmlns:a14="http://schemas.microsoft.com/office/drawing/2010/main" val="0"/>
              </a:ext>
            </a:extLst>
          </a:blip>
          <a:srcRect t="18711" b="18711"/>
          <a:stretch>
            <a:fillRect/>
          </a:stretch>
        </p:blipFill>
        <p:spPr/>
      </p:pic>
    </p:spTree>
    <p:extLst>
      <p:ext uri="{BB962C8B-B14F-4D97-AF65-F5344CB8AC3E}">
        <p14:creationId xmlns:p14="http://schemas.microsoft.com/office/powerpoint/2010/main" val="410805453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a:t>
            </a:r>
            <a:r>
              <a:rPr lang="en-US" dirty="0" err="1" smtClean="0"/>
              <a:t>Credibiltiy</a:t>
            </a:r>
            <a:endParaRPr lang="en-US" dirty="0"/>
          </a:p>
        </p:txBody>
      </p:sp>
      <p:pic>
        <p:nvPicPr>
          <p:cNvPr id="6" name="Content Placeholder 5" descr="Check for credibility.tiff"/>
          <p:cNvPicPr>
            <a:picLocks noGrp="1" noChangeAspect="1"/>
          </p:cNvPicPr>
          <p:nvPr>
            <p:ph idx="1"/>
          </p:nvPr>
        </p:nvPicPr>
        <p:blipFill>
          <a:blip r:embed="rId2">
            <a:extLst>
              <a:ext uri="{28A0092B-C50C-407E-A947-70E740481C1C}">
                <a14:useLocalDpi xmlns:a14="http://schemas.microsoft.com/office/drawing/2010/main" val="0"/>
              </a:ext>
            </a:extLst>
          </a:blip>
          <a:srcRect t="22351" b="22351"/>
          <a:stretch>
            <a:fillRect/>
          </a:stretch>
        </p:blipFill>
        <p:spPr/>
      </p:pic>
    </p:spTree>
    <p:extLst>
      <p:ext uri="{BB962C8B-B14F-4D97-AF65-F5344CB8AC3E}">
        <p14:creationId xmlns:p14="http://schemas.microsoft.com/office/powerpoint/2010/main" val="233410793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dd missing info.tiff"/>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62483" r="-87324"/>
          <a:stretch/>
        </p:blipFill>
        <p:spPr>
          <a:xfrm>
            <a:off x="-701569" y="1471372"/>
            <a:ext cx="11350625" cy="4768850"/>
          </a:xfrm>
        </p:spPr>
      </p:pic>
      <p:sp>
        <p:nvSpPr>
          <p:cNvPr id="8" name="Left Arrow 7"/>
          <p:cNvSpPr/>
          <p:nvPr/>
        </p:nvSpPr>
        <p:spPr>
          <a:xfrm>
            <a:off x="6659148" y="1924826"/>
            <a:ext cx="822960" cy="822960"/>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Striped Right Arrow 8"/>
          <p:cNvSpPr/>
          <p:nvPr/>
        </p:nvSpPr>
        <p:spPr>
          <a:xfrm>
            <a:off x="1281708" y="1281950"/>
            <a:ext cx="822960" cy="822960"/>
          </a:xfrm>
          <a:prstGeom prst="striped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546081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specific goals</a:t>
            </a:r>
            <a:endParaRPr lang="en-US" dirty="0"/>
          </a:p>
        </p:txBody>
      </p:sp>
      <p:sp>
        <p:nvSpPr>
          <p:cNvPr id="3" name="Content Placeholder 2"/>
          <p:cNvSpPr>
            <a:spLocks noGrp="1"/>
          </p:cNvSpPr>
          <p:nvPr>
            <p:ph idx="1"/>
          </p:nvPr>
        </p:nvSpPr>
        <p:spPr/>
        <p:txBody>
          <a:bodyPr>
            <a:noAutofit/>
          </a:bodyPr>
          <a:lstStyle/>
          <a:p>
            <a:r>
              <a:rPr lang="en-US" sz="4000" dirty="0" smtClean="0"/>
              <a:t>Identify good sources for science articles</a:t>
            </a:r>
          </a:p>
          <a:p>
            <a:r>
              <a:rPr lang="en-US" sz="4000" dirty="0" smtClean="0"/>
              <a:t>Examine a database as a source</a:t>
            </a:r>
          </a:p>
          <a:p>
            <a:r>
              <a:rPr lang="en-US" sz="4000" dirty="0" smtClean="0"/>
              <a:t>Learn how to use Easy Bib to cite the article</a:t>
            </a:r>
            <a:endParaRPr lang="en-US" sz="4000" dirty="0"/>
          </a:p>
        </p:txBody>
      </p:sp>
    </p:spTree>
    <p:extLst>
      <p:ext uri="{BB962C8B-B14F-4D97-AF65-F5344CB8AC3E}">
        <p14:creationId xmlns:p14="http://schemas.microsoft.com/office/powerpoint/2010/main" val="411439160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the citation.</a:t>
            </a:r>
            <a:endParaRPr lang="en-US" dirty="0"/>
          </a:p>
        </p:txBody>
      </p:sp>
      <p:pic>
        <p:nvPicPr>
          <p:cNvPr id="4" name="Content Placeholder 3" descr="Create citation.tiff"/>
          <p:cNvPicPr>
            <a:picLocks noGrp="1" noChangeAspect="1"/>
          </p:cNvPicPr>
          <p:nvPr>
            <p:ph idx="1"/>
          </p:nvPr>
        </p:nvPicPr>
        <p:blipFill>
          <a:blip r:embed="rId2">
            <a:extLst>
              <a:ext uri="{28A0092B-C50C-407E-A947-70E740481C1C}">
                <a14:useLocalDpi xmlns:a14="http://schemas.microsoft.com/office/drawing/2010/main" val="0"/>
              </a:ext>
            </a:extLst>
          </a:blip>
          <a:srcRect t="15861" b="15861"/>
          <a:stretch>
            <a:fillRect/>
          </a:stretch>
        </p:blipFill>
        <p:spPr/>
      </p:pic>
    </p:spTree>
    <p:extLst>
      <p:ext uri="{BB962C8B-B14F-4D97-AF65-F5344CB8AC3E}">
        <p14:creationId xmlns:p14="http://schemas.microsoft.com/office/powerpoint/2010/main" val="404123038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pic>
        <p:nvPicPr>
          <p:cNvPr id="4" name="Content Placeholder 3" descr="new citation.tiff"/>
          <p:cNvPicPr>
            <a:picLocks noGrp="1" noChangeAspect="1"/>
          </p:cNvPicPr>
          <p:nvPr>
            <p:ph idx="1"/>
          </p:nvPr>
        </p:nvPicPr>
        <p:blipFill>
          <a:blip r:embed="rId2">
            <a:extLst>
              <a:ext uri="{28A0092B-C50C-407E-A947-70E740481C1C}">
                <a14:useLocalDpi xmlns:a14="http://schemas.microsoft.com/office/drawing/2010/main" val="0"/>
              </a:ext>
            </a:extLst>
          </a:blip>
          <a:srcRect t="10186" b="10186"/>
          <a:stretch>
            <a:fillRect/>
          </a:stretch>
        </p:blipFill>
        <p:spPr>
          <a:xfrm>
            <a:off x="415925" y="2755900"/>
            <a:ext cx="8308975" cy="3492500"/>
          </a:xfrm>
        </p:spPr>
      </p:pic>
    </p:spTree>
    <p:extLst>
      <p:ext uri="{BB962C8B-B14F-4D97-AF65-F5344CB8AC3E}">
        <p14:creationId xmlns:p14="http://schemas.microsoft.com/office/powerpoint/2010/main" val="273849182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options for citations.</a:t>
            </a:r>
            <a:endParaRPr lang="en-US" dirty="0"/>
          </a:p>
        </p:txBody>
      </p:sp>
      <p:pic>
        <p:nvPicPr>
          <p:cNvPr id="4" name="Content Placeholder 3" descr="Export bib options.tiff"/>
          <p:cNvPicPr>
            <a:picLocks noGrp="1" noChangeAspect="1"/>
          </p:cNvPicPr>
          <p:nvPr>
            <p:ph idx="1"/>
          </p:nvPr>
        </p:nvPicPr>
        <p:blipFill>
          <a:blip r:embed="rId2">
            <a:extLst>
              <a:ext uri="{28A0092B-C50C-407E-A947-70E740481C1C}">
                <a14:useLocalDpi xmlns:a14="http://schemas.microsoft.com/office/drawing/2010/main" val="0"/>
              </a:ext>
            </a:extLst>
          </a:blip>
          <a:srcRect t="16270" b="16270"/>
          <a:stretch>
            <a:fillRect/>
          </a:stretch>
        </p:blipFill>
        <p:spPr/>
      </p:pic>
    </p:spTree>
    <p:extLst>
      <p:ext uri="{BB962C8B-B14F-4D97-AF65-F5344CB8AC3E}">
        <p14:creationId xmlns:p14="http://schemas.microsoft.com/office/powerpoint/2010/main" val="379577818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to Notebook to make and print notes.</a:t>
            </a:r>
            <a:endParaRPr lang="en-US" dirty="0"/>
          </a:p>
        </p:txBody>
      </p:sp>
      <p:pic>
        <p:nvPicPr>
          <p:cNvPr id="4" name="Content Placeholder 3" descr="organize and print notes.tiff"/>
          <p:cNvPicPr>
            <a:picLocks noGrp="1" noChangeAspect="1"/>
          </p:cNvPicPr>
          <p:nvPr>
            <p:ph idx="1"/>
          </p:nvPr>
        </p:nvPicPr>
        <p:blipFill>
          <a:blip r:embed="rId2">
            <a:extLst>
              <a:ext uri="{28A0092B-C50C-407E-A947-70E740481C1C}">
                <a14:useLocalDpi xmlns:a14="http://schemas.microsoft.com/office/drawing/2010/main" val="0"/>
              </a:ext>
            </a:extLst>
          </a:blip>
          <a:srcRect t="13587" b="13587"/>
          <a:stretch>
            <a:fillRect/>
          </a:stretch>
        </p:blipFill>
        <p:spPr/>
      </p:pic>
    </p:spTree>
    <p:extLst>
      <p:ext uri="{BB962C8B-B14F-4D97-AF65-F5344CB8AC3E}">
        <p14:creationId xmlns:p14="http://schemas.microsoft.com/office/powerpoint/2010/main" val="317785504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goals—Can you…</a:t>
            </a:r>
            <a:endParaRPr lang="en-US" dirty="0"/>
          </a:p>
        </p:txBody>
      </p:sp>
      <p:sp>
        <p:nvSpPr>
          <p:cNvPr id="3" name="Content Placeholder 2"/>
          <p:cNvSpPr>
            <a:spLocks noGrp="1"/>
          </p:cNvSpPr>
          <p:nvPr>
            <p:ph idx="1"/>
          </p:nvPr>
        </p:nvSpPr>
        <p:spPr/>
        <p:txBody>
          <a:bodyPr>
            <a:noAutofit/>
          </a:bodyPr>
          <a:lstStyle/>
          <a:p>
            <a:r>
              <a:rPr lang="en-US" sz="4000" dirty="0" smtClean="0"/>
              <a:t>Identify good sources for science articles?</a:t>
            </a:r>
          </a:p>
          <a:p>
            <a:r>
              <a:rPr lang="en-US" sz="4000" dirty="0" smtClean="0"/>
              <a:t>Use a database as a source?</a:t>
            </a:r>
          </a:p>
          <a:p>
            <a:r>
              <a:rPr lang="en-US" sz="4000" dirty="0" smtClean="0"/>
              <a:t>Use Easy Bib to cite the article?</a:t>
            </a:r>
            <a:endParaRPr lang="en-US" sz="4000" dirty="0"/>
          </a:p>
        </p:txBody>
      </p:sp>
    </p:spTree>
    <p:extLst>
      <p:ext uri="{BB962C8B-B14F-4D97-AF65-F5344CB8AC3E}">
        <p14:creationId xmlns:p14="http://schemas.microsoft.com/office/powerpoint/2010/main" val="258106638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using these new tools!</a:t>
            </a:r>
            <a:endParaRPr lang="en-US" dirty="0"/>
          </a:p>
        </p:txBody>
      </p:sp>
      <p:sp>
        <p:nvSpPr>
          <p:cNvPr id="3" name="Content Placeholder 2"/>
          <p:cNvSpPr>
            <a:spLocks noGrp="1"/>
          </p:cNvSpPr>
          <p:nvPr>
            <p:ph idx="1"/>
          </p:nvPr>
        </p:nvSpPr>
        <p:spPr/>
        <p:txBody>
          <a:bodyPr>
            <a:normAutofit/>
          </a:bodyPr>
          <a:lstStyle/>
          <a:p>
            <a:r>
              <a:rPr lang="en-US" sz="4400" dirty="0" smtClean="0"/>
              <a:t>Use the handout</a:t>
            </a:r>
          </a:p>
          <a:p>
            <a:r>
              <a:rPr lang="en-US" sz="4400" dirty="0" err="1" smtClean="0"/>
              <a:t>Powerpoint</a:t>
            </a:r>
            <a:r>
              <a:rPr lang="en-US" sz="4400" dirty="0" smtClean="0"/>
              <a:t> will be on Mrs. H’s page&gt;Students&gt;Research Projects</a:t>
            </a:r>
          </a:p>
          <a:p>
            <a:endParaRPr lang="en-US" sz="4400" dirty="0"/>
          </a:p>
        </p:txBody>
      </p:sp>
    </p:spTree>
    <p:extLst>
      <p:ext uri="{BB962C8B-B14F-4D97-AF65-F5344CB8AC3E}">
        <p14:creationId xmlns:p14="http://schemas.microsoft.com/office/powerpoint/2010/main" val="90976450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a:bodyPr>
          <a:lstStyle/>
          <a:p>
            <a:r>
              <a:rPr lang="en-US" dirty="0" smtClean="0"/>
              <a:t>Gilbert</a:t>
            </a:r>
            <a:r>
              <a:rPr lang="en-US" dirty="0"/>
              <a:t>, Natasha. “One-Third of Our Greenhouse Gas Emissions Come from Agriculture.” 31 Oct. 2012, http://</a:t>
            </a:r>
            <a:r>
              <a:rPr lang="en-US" dirty="0" err="1"/>
              <a:t>www.nature.com</a:t>
            </a:r>
            <a:r>
              <a:rPr lang="en-US" dirty="0"/>
              <a:t>/news/one-third-of-our-greenhouse-gas-emissions-come-from-agriculture-1.11708. </a:t>
            </a:r>
          </a:p>
          <a:p>
            <a:r>
              <a:rPr lang="en-US" dirty="0"/>
              <a:t>“How to Search the Web.” </a:t>
            </a:r>
            <a:r>
              <a:rPr lang="en-US" i="1" dirty="0"/>
              <a:t>Guide to Web Search: The Invisible Web</a:t>
            </a:r>
            <a:r>
              <a:rPr lang="en-US" dirty="0"/>
              <a:t>, </a:t>
            </a:r>
            <a:r>
              <a:rPr lang="en-US" dirty="0" err="1"/>
              <a:t>Dulcinea</a:t>
            </a:r>
            <a:r>
              <a:rPr lang="en-US" dirty="0"/>
              <a:t> Media, http://</a:t>
            </a:r>
            <a:r>
              <a:rPr lang="en-US" dirty="0" err="1"/>
              <a:t>www.findingdulcinea.com</a:t>
            </a:r>
            <a:r>
              <a:rPr lang="en-US" dirty="0"/>
              <a:t>/guides/technology/internet/dulcineas-guide-to-searching-on-the-web.pg_03.html#03. </a:t>
            </a:r>
          </a:p>
          <a:p>
            <a:r>
              <a:rPr lang="en-US" dirty="0"/>
              <a:t>Parkland College Library. “Jane Says: CRAAP Test.” </a:t>
            </a:r>
            <a:r>
              <a:rPr lang="en-US" i="1" dirty="0"/>
              <a:t>YouTube</a:t>
            </a:r>
            <a:r>
              <a:rPr lang="en-US" dirty="0"/>
              <a:t>, YouTube, 13 Feb. 2014, https://</a:t>
            </a:r>
            <a:r>
              <a:rPr lang="en-US" dirty="0" err="1"/>
              <a:t>www.youtube.com</a:t>
            </a:r>
            <a:r>
              <a:rPr lang="en-US" dirty="0"/>
              <a:t>/</a:t>
            </a:r>
            <a:r>
              <a:rPr lang="en-US" dirty="0" err="1"/>
              <a:t>watch?v</a:t>
            </a:r>
            <a:r>
              <a:rPr lang="en-US" dirty="0"/>
              <a:t>=</a:t>
            </a:r>
            <a:r>
              <a:rPr lang="en-US" dirty="0" err="1"/>
              <a:t>pbvqkavzxuw&amp;list</a:t>
            </a:r>
            <a:r>
              <a:rPr lang="en-US" dirty="0"/>
              <a:t>=plpiuz472miumi626f-l0zyrwk-xbomlet&amp;index=3. </a:t>
            </a:r>
          </a:p>
          <a:p>
            <a:pPr marL="0" indent="0">
              <a:buNone/>
            </a:pPr>
            <a:endParaRPr lang="en-US" dirty="0"/>
          </a:p>
        </p:txBody>
      </p:sp>
    </p:spTree>
    <p:extLst>
      <p:ext uri="{BB962C8B-B14F-4D97-AF65-F5344CB8AC3E}">
        <p14:creationId xmlns:p14="http://schemas.microsoft.com/office/powerpoint/2010/main" val="17188379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CRAAP Test for Info Sources</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Currency</a:t>
            </a:r>
          </a:p>
          <a:p>
            <a:r>
              <a:rPr lang="en-US" sz="3600" dirty="0" smtClean="0"/>
              <a:t>Relevance</a:t>
            </a:r>
          </a:p>
          <a:p>
            <a:r>
              <a:rPr lang="en-US" sz="3600" dirty="0" smtClean="0"/>
              <a:t>Authority</a:t>
            </a:r>
          </a:p>
          <a:p>
            <a:r>
              <a:rPr lang="en-US" sz="3600" dirty="0" smtClean="0"/>
              <a:t>Accuracy</a:t>
            </a:r>
          </a:p>
          <a:p>
            <a:r>
              <a:rPr lang="en-US" sz="3600" dirty="0" smtClean="0"/>
              <a:t>Purpose</a:t>
            </a:r>
            <a:endParaRPr lang="en-US" sz="3600" dirty="0"/>
          </a:p>
        </p:txBody>
      </p:sp>
    </p:spTree>
    <p:extLst>
      <p:ext uri="{BB962C8B-B14F-4D97-AF65-F5344CB8AC3E}">
        <p14:creationId xmlns:p14="http://schemas.microsoft.com/office/powerpoint/2010/main" val="26371781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a:t>
            </a:r>
            <a:endParaRPr lang="en-US" dirty="0"/>
          </a:p>
        </p:txBody>
      </p:sp>
      <p:sp>
        <p:nvSpPr>
          <p:cNvPr id="3" name="Content Placeholder 2"/>
          <p:cNvSpPr>
            <a:spLocks noGrp="1"/>
          </p:cNvSpPr>
          <p:nvPr>
            <p:ph idx="1"/>
          </p:nvPr>
        </p:nvSpPr>
        <p:spPr/>
        <p:txBody>
          <a:bodyPr>
            <a:normAutofit/>
          </a:bodyPr>
          <a:lstStyle/>
          <a:p>
            <a:r>
              <a:rPr lang="en-US" sz="3200" dirty="0" smtClean="0">
                <a:hlinkClick r:id="rId2"/>
              </a:rPr>
              <a:t>Jane Says CRAAP Test</a:t>
            </a:r>
            <a:endParaRPr lang="en-US" sz="3200" dirty="0"/>
          </a:p>
        </p:txBody>
      </p:sp>
    </p:spTree>
    <p:extLst>
      <p:ext uri="{BB962C8B-B14F-4D97-AF65-F5344CB8AC3E}">
        <p14:creationId xmlns:p14="http://schemas.microsoft.com/office/powerpoint/2010/main" val="24902201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database?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dirty="0" smtClean="0"/>
              <a:t>“Many </a:t>
            </a:r>
            <a:r>
              <a:rPr lang="en-US" sz="2400" dirty="0"/>
              <a:t>of the Web’s most extensive sites work like libraries. These database sites keep their information tucked away in the stacks, and if you want something, you have to ask for it. Although search engines may visit these libraries, they rarely make it past the lobby, and they refuse to ask the librarian for help. This causes them (and you) to miss out on the massive amount of information stocked in the back rooms. This hidden material is referred to as part of the "deep" or "</a:t>
            </a:r>
            <a:r>
              <a:rPr lang="en-US" sz="2400" b="1" dirty="0"/>
              <a:t>invisible" Web</a:t>
            </a:r>
            <a:r>
              <a:rPr lang="en-US" sz="2400" dirty="0" smtClean="0"/>
              <a:t>.”</a:t>
            </a:r>
          </a:p>
          <a:p>
            <a:pPr marL="0" indent="0">
              <a:buNone/>
            </a:pPr>
            <a:r>
              <a:rPr lang="en-US" sz="1600" dirty="0" smtClean="0"/>
              <a:t>Finding </a:t>
            </a:r>
            <a:r>
              <a:rPr lang="en-US" sz="1600" dirty="0" err="1" smtClean="0"/>
              <a:t>Dulcinea</a:t>
            </a:r>
            <a:endParaRPr lang="en-US" sz="1600" dirty="0"/>
          </a:p>
        </p:txBody>
      </p:sp>
    </p:spTree>
    <p:extLst>
      <p:ext uri="{BB962C8B-B14F-4D97-AF65-F5344CB8AC3E}">
        <p14:creationId xmlns:p14="http://schemas.microsoft.com/office/powerpoint/2010/main" val="21480734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“Information in databases can only be accessed by direct searches (searches from within the site itself), which prevents search engines from finding </a:t>
            </a:r>
            <a:r>
              <a:rPr lang="en-US" sz="2800" dirty="0" smtClean="0"/>
              <a:t>it.”</a:t>
            </a:r>
          </a:p>
          <a:p>
            <a:pPr marL="0" indent="0">
              <a:buNone/>
            </a:pPr>
            <a:r>
              <a:rPr lang="en-US" sz="2800" dirty="0" smtClean="0"/>
              <a:t>“Although </a:t>
            </a:r>
            <a:r>
              <a:rPr lang="en-US" sz="2800" dirty="0"/>
              <a:t>its exact size is unknown, the deep Web is believed to be 400–550 times larger than the surface Web (the area accessible to search engines)</a:t>
            </a:r>
            <a:r>
              <a:rPr lang="en-US" sz="2800" dirty="0" smtClean="0"/>
              <a:t>.”</a:t>
            </a:r>
          </a:p>
          <a:p>
            <a:pPr marL="0" indent="0">
              <a:buNone/>
            </a:pPr>
            <a:r>
              <a:rPr lang="en-US" sz="1600" dirty="0" smtClean="0"/>
              <a:t>Finding </a:t>
            </a:r>
            <a:r>
              <a:rPr lang="en-US" sz="1600" dirty="0" err="1" smtClean="0"/>
              <a:t>Dulcinea</a:t>
            </a:r>
            <a:endParaRPr lang="en-US" sz="1600" dirty="0"/>
          </a:p>
        </p:txBody>
      </p:sp>
    </p:spTree>
    <p:extLst>
      <p:ext uri="{BB962C8B-B14F-4D97-AF65-F5344CB8AC3E}">
        <p14:creationId xmlns:p14="http://schemas.microsoft.com/office/powerpoint/2010/main" val="14062782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“White </a:t>
            </a:r>
            <a:r>
              <a:rPr lang="en-US" sz="2800" dirty="0"/>
              <a:t>pages, electronic books, online journals, image files, newspaper archives, dictionary definitions and patents are examples of the file types found in databases. Frequently updated or changing information, like ticket prices and job listings, are also part of the deep Web</a:t>
            </a:r>
            <a:r>
              <a:rPr lang="en-US" sz="2800" dirty="0" smtClean="0"/>
              <a:t>.”   </a:t>
            </a:r>
            <a:r>
              <a:rPr lang="en-US" sz="1600" dirty="0" smtClean="0"/>
              <a:t>Finding </a:t>
            </a:r>
            <a:r>
              <a:rPr lang="en-US" sz="1600" dirty="0" err="1" smtClean="0"/>
              <a:t>Dulcinea</a:t>
            </a:r>
            <a:endParaRPr lang="en-US" sz="2800" dirty="0"/>
          </a:p>
        </p:txBody>
      </p:sp>
    </p:spTree>
    <p:extLst>
      <p:ext uri="{BB962C8B-B14F-4D97-AF65-F5344CB8AC3E}">
        <p14:creationId xmlns:p14="http://schemas.microsoft.com/office/powerpoint/2010/main" val="84241911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Expo.thmx</Template>
  <TotalTime>245</TotalTime>
  <Words>933</Words>
  <Application>Microsoft Macintosh PowerPoint</Application>
  <PresentationFormat>On-screen Show (4:3)</PresentationFormat>
  <Paragraphs>95</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Expo</vt:lpstr>
      <vt:lpstr>Science Literacy Project</vt:lpstr>
      <vt:lpstr>My goals for students this year:</vt:lpstr>
      <vt:lpstr>My goals for students this year:</vt:lpstr>
      <vt:lpstr>Today’s specific goals</vt:lpstr>
      <vt:lpstr>Review of CRAAP Test for Info Sources</vt:lpstr>
      <vt:lpstr>Quick Review</vt:lpstr>
      <vt:lpstr>What is a database?</vt:lpstr>
      <vt:lpstr>Databases</vt:lpstr>
      <vt:lpstr>Databases</vt:lpstr>
      <vt:lpstr>Databases</vt:lpstr>
      <vt:lpstr>Databases</vt:lpstr>
      <vt:lpstr>Google Scholar</vt:lpstr>
      <vt:lpstr>Google Scholar</vt:lpstr>
      <vt:lpstr>TEL (Tennessee Electronic Library)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Good Sources</vt:lpstr>
      <vt:lpstr>PowerPoint Presentation</vt:lpstr>
      <vt:lpstr>PowerPoint Presentation</vt:lpstr>
      <vt:lpstr>Review your handout</vt:lpstr>
      <vt:lpstr>Citing your work</vt:lpstr>
      <vt:lpstr>Easy Bib EDU</vt:lpstr>
      <vt:lpstr>How to use Easy Bib</vt:lpstr>
      <vt:lpstr>Register</vt:lpstr>
      <vt:lpstr>Create your account</vt:lpstr>
      <vt:lpstr>Create a new  project</vt:lpstr>
      <vt:lpstr>Bibliography </vt:lpstr>
      <vt:lpstr>Copy and paste URL, then choose citation.</vt:lpstr>
      <vt:lpstr>Results</vt:lpstr>
      <vt:lpstr>Check Credibiltiy</vt:lpstr>
      <vt:lpstr>PowerPoint Presentation</vt:lpstr>
      <vt:lpstr>Create the citation.</vt:lpstr>
      <vt:lpstr>Result:</vt:lpstr>
      <vt:lpstr>Export options for citations.</vt:lpstr>
      <vt:lpstr>Go to Notebook to make and print notes.</vt:lpstr>
      <vt:lpstr>Review goals—Can you…</vt:lpstr>
      <vt:lpstr>Practice using these new tools!</vt:lpstr>
      <vt:lpstr>Works cited</vt:lpstr>
    </vt:vector>
  </TitlesOfParts>
  <Company>Shelby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Literacy Project</dc:title>
  <dc:creator>Karen Haggard</dc:creator>
  <cp:lastModifiedBy>Karen Haggard</cp:lastModifiedBy>
  <cp:revision>18</cp:revision>
  <dcterms:created xsi:type="dcterms:W3CDTF">2016-10-22T17:21:21Z</dcterms:created>
  <dcterms:modified xsi:type="dcterms:W3CDTF">2016-10-24T01:56:23Z</dcterms:modified>
</cp:coreProperties>
</file>